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6"/>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15" r:id="rId42"/>
    <p:sldId id="312" r:id="rId43"/>
    <p:sldId id="313" r:id="rId44"/>
    <p:sldId id="316" r:id="rId4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806"/>
    <a:srgbClr val="A20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22" autoAdjust="0"/>
    <p:restoredTop sz="94808"/>
  </p:normalViewPr>
  <p:slideViewPr>
    <p:cSldViewPr snapToGrid="0">
      <p:cViewPr>
        <p:scale>
          <a:sx n="100" d="100"/>
          <a:sy n="100" d="100"/>
        </p:scale>
        <p:origin x="6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6603131" y="3889525"/>
            <a:ext cx="5067300" cy="126982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55628"/>
            <a:ext cx="3308096"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 and acceleration limits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349630" y="1748338"/>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4" name="Arrow: Down 12">
            <a:extLst>
              <a:ext uri="{FF2B5EF4-FFF2-40B4-BE49-F238E27FC236}">
                <a16:creationId xmlns:a16="http://schemas.microsoft.com/office/drawing/2014/main" id="{920A64A4-C98D-2A37-FCB5-8B27085A1A89}"/>
              </a:ext>
            </a:extLst>
          </p:cNvPr>
          <p:cNvSpPr/>
          <p:nvPr/>
        </p:nvSpPr>
        <p:spPr>
          <a:xfrm>
            <a:off x="1944208" y="4925722"/>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108579FB-F7E3-0B5E-B0A3-2DE6FC5C234F}"/>
              </a:ext>
            </a:extLst>
          </p:cNvPr>
          <p:cNvSpPr txBox="1"/>
          <p:nvPr/>
        </p:nvSpPr>
        <p:spPr>
          <a:xfrm>
            <a:off x="860355" y="5951449"/>
            <a:ext cx="30210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Decide on one final Trajectory  </a:t>
            </a:r>
          </a:p>
        </p:txBody>
      </p:sp>
      <p:sp>
        <p:nvSpPr>
          <p:cNvPr id="10" name="Rectangle: Rounded Corners 5">
            <a:extLst>
              <a:ext uri="{FF2B5EF4-FFF2-40B4-BE49-F238E27FC236}">
                <a16:creationId xmlns:a16="http://schemas.microsoft.com/office/drawing/2014/main" id="{86A5A9C0-E470-41E7-33CB-570F52A09134}"/>
              </a:ext>
            </a:extLst>
          </p:cNvPr>
          <p:cNvSpPr/>
          <p:nvPr/>
        </p:nvSpPr>
        <p:spPr>
          <a:xfrm>
            <a:off x="5871414" y="5812711"/>
            <a:ext cx="50886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lang="en-US" sz="1400" dirty="0"/>
              <a:t>Assuming this trajectory, create an attractive potential field that makes the vehicle follow this trajectory profile.</a:t>
            </a:r>
          </a:p>
        </p:txBody>
      </p:sp>
      <p:sp>
        <p:nvSpPr>
          <p:cNvPr id="11" name="Arrow: Down 12">
            <a:extLst>
              <a:ext uri="{FF2B5EF4-FFF2-40B4-BE49-F238E27FC236}">
                <a16:creationId xmlns:a16="http://schemas.microsoft.com/office/drawing/2014/main" id="{21CE5E56-C06C-4A02-B586-6484F8015914}"/>
              </a:ext>
            </a:extLst>
          </p:cNvPr>
          <p:cNvSpPr/>
          <p:nvPr/>
        </p:nvSpPr>
        <p:spPr>
          <a:xfrm rot="16200000">
            <a:off x="4635489" y="5658654"/>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553654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581C0-049B-4671-DAF5-504F5EB8813C}"/>
              </a:ext>
            </a:extLst>
          </p:cNvPr>
          <p:cNvSpPr txBox="1"/>
          <p:nvPr/>
        </p:nvSpPr>
        <p:spPr>
          <a:xfrm>
            <a:off x="1333501" y="263651"/>
            <a:ext cx="73279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chemeClr val="bg1"/>
                </a:solidFill>
                <a:effectLst/>
                <a:uFillTx/>
                <a:latin typeface="+mn-lt"/>
                <a:ea typeface="+mn-ea"/>
                <a:cs typeface="+mn-cs"/>
                <a:sym typeface="Calibri"/>
              </a:rPr>
              <a:t>Defining all the possible potentials for lane changing application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B3360C6A-179A-56EE-3E46-7EA0C347D2BE}"/>
              </a:ext>
            </a:extLst>
          </p:cNvPr>
          <p:cNvSpPr/>
          <p:nvPr/>
        </p:nvSpPr>
        <p:spPr>
          <a:xfrm>
            <a:off x="4857827" y="1307777"/>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_ego_actor</a:t>
            </a:r>
            <a:r>
              <a:rPr lang="en-US" sz="1400" b="1" i="1" dirty="0"/>
              <a:t> </a:t>
            </a:r>
            <a:r>
              <a:rPr lang="en-US" sz="1400" i="1" dirty="0"/>
              <a:t>= f(relative distance, mass of </a:t>
            </a:r>
            <a:r>
              <a:rPr lang="en-US" sz="1400" b="1" i="1" dirty="0"/>
              <a:t>actor and ego</a:t>
            </a:r>
            <a:r>
              <a:rPr lang="en-US" sz="1400" i="1" dirty="0"/>
              <a:t>, absolute velocity of the ego, relative velocity of the actor)</a:t>
            </a:r>
          </a:p>
        </p:txBody>
      </p:sp>
      <p:sp>
        <p:nvSpPr>
          <p:cNvPr id="9" name="Rounded Rectangle 8">
            <a:extLst>
              <a:ext uri="{FF2B5EF4-FFF2-40B4-BE49-F238E27FC236}">
                <a16:creationId xmlns:a16="http://schemas.microsoft.com/office/drawing/2014/main" id="{6DBB5D3A-863E-AE2B-0E19-7BEA77894ED5}"/>
              </a:ext>
            </a:extLst>
          </p:cNvPr>
          <p:cNvSpPr/>
          <p:nvPr/>
        </p:nvSpPr>
        <p:spPr>
          <a:xfrm>
            <a:off x="515709" y="1249405"/>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0" u="none" strike="noStrike" cap="none" spc="0" normalizeH="0" baseline="0" dirty="0" err="1">
                <a:ln>
                  <a:noFill/>
                </a:ln>
                <a:solidFill>
                  <a:srgbClr val="000000"/>
                </a:solidFill>
                <a:effectLst/>
                <a:uFillTx/>
                <a:latin typeface="+mn-lt"/>
                <a:ea typeface="+mn-ea"/>
                <a:cs typeface="+mn-cs"/>
                <a:sym typeface="Calibri"/>
              </a:rPr>
              <a:t>U_target</a:t>
            </a:r>
            <a:r>
              <a:rPr kumimoji="0" lang="en-US" sz="1400" b="1" i="0" u="none" strike="noStrike" cap="none" spc="0" normalizeH="0" baseline="0" dirty="0">
                <a:ln>
                  <a:noFill/>
                </a:ln>
                <a:solidFill>
                  <a:srgbClr val="000000"/>
                </a:solidFill>
                <a:effectLst/>
                <a:uFillTx/>
                <a:latin typeface="+mn-lt"/>
                <a:ea typeface="+mn-ea"/>
                <a:cs typeface="+mn-cs"/>
                <a:sym typeface="Calibri"/>
              </a:rPr>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r>
              <a:rPr lang="en-US" sz="1400" dirty="0"/>
              <a:t>At</a:t>
            </a:r>
            <a:r>
              <a:rPr kumimoji="0" lang="en-US" sz="1400" b="0" i="0" u="none" strike="noStrike" cap="none" spc="0" normalizeH="0" baseline="0" dirty="0">
                <a:ln>
                  <a:noFill/>
                </a:ln>
                <a:solidFill>
                  <a:srgbClr val="000000"/>
                </a:solidFill>
                <a:effectLst/>
                <a:uFillTx/>
                <a:latin typeface="+mn-lt"/>
                <a:ea typeface="+mn-ea"/>
                <a:cs typeface="+mn-cs"/>
                <a:sym typeface="Calibri"/>
              </a:rPr>
              <a:t>tractive potential which leads the host vehicle to the desired target location</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ADEEE261-B33A-132B-93B1-DC27162171F8}"/>
              </a:ext>
            </a:extLst>
          </p:cNvPr>
          <p:cNvSpPr/>
          <p:nvPr/>
        </p:nvSpPr>
        <p:spPr>
          <a:xfrm>
            <a:off x="469245" y="3819277"/>
            <a:ext cx="3913153"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400" b="1" i="1" dirty="0" err="1"/>
              <a:t>U_road_edge</a:t>
            </a:r>
            <a:endParaRPr lang="en-US" sz="1400" b="1" i="1" dirty="0"/>
          </a:p>
          <a:p>
            <a:pPr marL="0" marR="0" indent="0" algn="l" defTabSz="457200" rtl="0" fontAlgn="auto" latinLnBrk="0" hangingPunct="0">
              <a:lnSpc>
                <a:spcPct val="100000"/>
              </a:lnSpc>
              <a:spcBef>
                <a:spcPts val="0"/>
              </a:spcBef>
              <a:spcAft>
                <a:spcPts val="0"/>
              </a:spcAft>
              <a:buClrTx/>
              <a:buSzTx/>
              <a:buFontTx/>
              <a:buNone/>
              <a:tabLst/>
            </a:pPr>
            <a:r>
              <a:rPr lang="en-US" sz="1400" dirty="0"/>
              <a:t>R</a:t>
            </a:r>
            <a:r>
              <a:rPr kumimoji="0" lang="en-US" sz="1400" b="0" i="0" u="none" strike="noStrike" cap="none" spc="0" normalizeH="0" baseline="0" dirty="0">
                <a:ln>
                  <a:noFill/>
                </a:ln>
                <a:solidFill>
                  <a:srgbClr val="000000"/>
                </a:solidFill>
                <a:effectLst/>
                <a:uFillTx/>
                <a:latin typeface="+mn-lt"/>
                <a:ea typeface="+mn-ea"/>
                <a:cs typeface="+mn-cs"/>
                <a:sym typeface="Calibri"/>
              </a:rPr>
              <a:t>oad edge potential prevents the host vehicle from lane</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departure by employing the repulsive potential function on</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the left and right of the road</a:t>
            </a:r>
            <a:r>
              <a:rPr lang="en-US" sz="1400" dirty="0"/>
              <a: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7C76227F-2CC8-7974-A7CA-DEE74A63382A}"/>
              </a:ext>
            </a:extLst>
          </p:cNvPr>
          <p:cNvSpPr/>
          <p:nvPr/>
        </p:nvSpPr>
        <p:spPr>
          <a:xfrm>
            <a:off x="492477" y="2590969"/>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err="1">
                <a:ln>
                  <a:noFill/>
                </a:ln>
                <a:solidFill>
                  <a:srgbClr val="000000"/>
                </a:solidFill>
                <a:effectLst/>
                <a:uFillTx/>
                <a:latin typeface="+mn-lt"/>
                <a:ea typeface="+mn-ea"/>
                <a:cs typeface="+mn-cs"/>
                <a:sym typeface="Calibri"/>
              </a:rPr>
              <a:t>U_road</a:t>
            </a:r>
            <a:r>
              <a:rPr lang="en-US" sz="1400" b="1" i="1" dirty="0" err="1"/>
              <a:t>_lane</a:t>
            </a:r>
            <a:endParaRPr lang="en-US" sz="1400" b="1" i="1" dirty="0"/>
          </a:p>
          <a:p>
            <a:r>
              <a:rPr lang="en-US" sz="1400" dirty="0"/>
              <a:t> Lane potential generates a barrier for lane changing and guides the host vehicle driving along the </a:t>
            </a:r>
            <a:r>
              <a:rPr lang="en-US" sz="1400" dirty="0" err="1"/>
              <a:t>centre</a:t>
            </a:r>
            <a:r>
              <a:rPr lang="en-US" sz="1400" dirty="0"/>
              <a:t> line of </a:t>
            </a:r>
            <a:r>
              <a:rPr lang="en-US" sz="1400" dirty="0" err="1"/>
              <a:t>itslane</a:t>
            </a:r>
            <a:endParaRPr lang="en-US" sz="1400" dirty="0"/>
          </a:p>
        </p:txBody>
      </p:sp>
      <mc:AlternateContent xmlns:mc="http://schemas.openxmlformats.org/markup-compatibility/2006">
        <mc:Choice xmlns:a14="http://schemas.microsoft.com/office/drawing/2010/main" Requires="a14">
          <p:sp>
            <p:nvSpPr>
              <p:cNvPr id="13" name="Rounded Rectangle 12">
                <a:extLst>
                  <a:ext uri="{FF2B5EF4-FFF2-40B4-BE49-F238E27FC236}">
                    <a16:creationId xmlns:a16="http://schemas.microsoft.com/office/drawing/2014/main" id="{61ABC496-ED13-9944-CD63-12111428344A}"/>
                  </a:ext>
                </a:extLst>
              </p:cNvPr>
              <p:cNvSpPr/>
              <p:nvPr/>
            </p:nvSpPr>
            <p:spPr>
              <a:xfrm>
                <a:off x="4857829" y="4057640"/>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p:sp>
            <p:nvSpPr>
              <p:cNvPr id="13" name="Rounded Rectangle 12">
                <a:extLst>
                  <a:ext uri="{FF2B5EF4-FFF2-40B4-BE49-F238E27FC236}">
                    <a16:creationId xmlns:a16="http://schemas.microsoft.com/office/drawing/2014/main" id="{61ABC496-ED13-9944-CD63-12111428344A}"/>
                  </a:ext>
                </a:extLst>
              </p:cNvPr>
              <p:cNvSpPr>
                <a:spLocks noRot="1" noChangeAspect="1" noMove="1" noResize="1" noEditPoints="1" noAdjustHandles="1" noChangeArrowheads="1" noChangeShapeType="1" noTextEdit="1"/>
              </p:cNvSpPr>
              <p:nvPr/>
            </p:nvSpPr>
            <p:spPr>
              <a:xfrm>
                <a:off x="4857829" y="4057640"/>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C220D33-4E28-8777-BF41-A5C1271A1590}"/>
              </a:ext>
            </a:extLst>
          </p:cNvPr>
          <p:cNvPicPr>
            <a:picLocks noChangeAspect="1"/>
          </p:cNvPicPr>
          <p:nvPr/>
        </p:nvPicPr>
        <p:blipFill>
          <a:blip r:embed="rId3"/>
          <a:stretch>
            <a:fillRect/>
          </a:stretch>
        </p:blipFill>
        <p:spPr>
          <a:xfrm>
            <a:off x="1582799" y="5524311"/>
            <a:ext cx="1755740" cy="1220729"/>
          </a:xfrm>
          <a:prstGeom prst="rect">
            <a:avLst/>
          </a:prstGeom>
        </p:spPr>
      </p:pic>
      <p:sp>
        <p:nvSpPr>
          <p:cNvPr id="16" name="Rectangle: Rounded Corners 5">
            <a:extLst>
              <a:ext uri="{FF2B5EF4-FFF2-40B4-BE49-F238E27FC236}">
                <a16:creationId xmlns:a16="http://schemas.microsoft.com/office/drawing/2014/main" id="{1DFB776B-650E-B9BD-DACA-3B00736CAD10}"/>
              </a:ext>
            </a:extLst>
          </p:cNvPr>
          <p:cNvSpPr/>
          <p:nvPr/>
        </p:nvSpPr>
        <p:spPr>
          <a:xfrm>
            <a:off x="4857828" y="5514012"/>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ctr" defTabSz="457200" rtl="0" fontAlgn="auto" latinLnBrk="0" hangingPunct="0">
              <a:lnSpc>
                <a:spcPct val="100000"/>
              </a:lnSpc>
              <a:spcBef>
                <a:spcPts val="0"/>
              </a:spcBef>
              <a:spcAft>
                <a:spcPts val="0"/>
              </a:spcAft>
              <a:buClrTx/>
              <a:buSzTx/>
              <a:tabLst/>
            </a:pPr>
            <a:r>
              <a:rPr lang="en-US" sz="1400" b="1" i="1" dirty="0" err="1"/>
              <a:t>U_trajectoryProfile</a:t>
            </a:r>
            <a:endParaRPr lang="en-US" sz="1400" b="1" i="1" dirty="0"/>
          </a:p>
          <a:p>
            <a:pPr marR="0" algn="l" defTabSz="457200" rtl="0" fontAlgn="auto" latinLnBrk="0" hangingPunct="0">
              <a:lnSpc>
                <a:spcPct val="100000"/>
              </a:lnSpc>
              <a:spcBef>
                <a:spcPts val="0"/>
              </a:spcBef>
              <a:spcAft>
                <a:spcPts val="0"/>
              </a:spcAft>
              <a:buClrTx/>
              <a:buSzTx/>
              <a:tabLst/>
            </a:pPr>
            <a:r>
              <a:rPr lang="en-US" sz="1400" dirty="0"/>
              <a:t>This potential will be responsible to choose the next point that would follow the chosen trajectory</a:t>
            </a:r>
          </a:p>
          <a:p>
            <a:pPr marR="0" algn="l" defTabSz="457200" rtl="0" fontAlgn="auto" latinLnBrk="0" hangingPunct="0">
              <a:lnSpc>
                <a:spcPct val="100000"/>
              </a:lnSpc>
              <a:spcBef>
                <a:spcPts val="0"/>
              </a:spcBef>
              <a:spcAft>
                <a:spcPts val="0"/>
              </a:spcAft>
              <a:buClrTx/>
              <a:buSzTx/>
              <a:tabLst/>
            </a:pPr>
            <a:r>
              <a:rPr lang="en-US" sz="1400" dirty="0"/>
              <a:t>(Adding the profile as a constraint to optimization)</a:t>
            </a:r>
          </a:p>
        </p:txBody>
      </p:sp>
    </p:spTree>
    <p:extLst>
      <p:ext uri="{BB962C8B-B14F-4D97-AF65-F5344CB8AC3E}">
        <p14:creationId xmlns:p14="http://schemas.microsoft.com/office/powerpoint/2010/main" val="67083338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70F3-681B-3738-0C13-67AA31DE7A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0C41312-180D-65BE-1998-2300F56027A3}"/>
              </a:ext>
            </a:extLst>
          </p:cNvPr>
          <p:cNvPicPr>
            <a:picLocks noChangeAspect="1"/>
          </p:cNvPicPr>
          <p:nvPr/>
        </p:nvPicPr>
        <p:blipFill>
          <a:blip r:embed="rId2"/>
          <a:stretch>
            <a:fillRect/>
          </a:stretch>
        </p:blipFill>
        <p:spPr>
          <a:xfrm>
            <a:off x="1212850" y="1220776"/>
            <a:ext cx="7677150" cy="2638448"/>
          </a:xfrm>
          <a:prstGeom prst="rect">
            <a:avLst/>
          </a:prstGeom>
        </p:spPr>
      </p:pic>
      <p:pic>
        <p:nvPicPr>
          <p:cNvPr id="9" name="Picture 8">
            <a:extLst>
              <a:ext uri="{FF2B5EF4-FFF2-40B4-BE49-F238E27FC236}">
                <a16:creationId xmlns:a16="http://schemas.microsoft.com/office/drawing/2014/main" id="{0127B75E-4CB4-72B9-CD17-75A4099AF806}"/>
              </a:ext>
            </a:extLst>
          </p:cNvPr>
          <p:cNvPicPr>
            <a:picLocks noChangeAspect="1"/>
          </p:cNvPicPr>
          <p:nvPr/>
        </p:nvPicPr>
        <p:blipFill>
          <a:blip r:embed="rId3"/>
          <a:stretch>
            <a:fillRect/>
          </a:stretch>
        </p:blipFill>
        <p:spPr>
          <a:xfrm>
            <a:off x="4509507" y="1669262"/>
            <a:ext cx="2467610" cy="850900"/>
          </a:xfrm>
          <a:prstGeom prst="rect">
            <a:avLst/>
          </a:prstGeom>
        </p:spPr>
      </p:pic>
      <p:pic>
        <p:nvPicPr>
          <p:cNvPr id="8" name="Picture 7">
            <a:extLst>
              <a:ext uri="{FF2B5EF4-FFF2-40B4-BE49-F238E27FC236}">
                <a16:creationId xmlns:a16="http://schemas.microsoft.com/office/drawing/2014/main" id="{64EFC8EF-F450-E094-3F25-1DEA2AF4A38C}"/>
              </a:ext>
            </a:extLst>
          </p:cNvPr>
          <p:cNvPicPr>
            <a:picLocks noChangeAspect="1"/>
          </p:cNvPicPr>
          <p:nvPr/>
        </p:nvPicPr>
        <p:blipFill>
          <a:blip r:embed="rId4"/>
          <a:stretch>
            <a:fillRect/>
          </a:stretch>
        </p:blipFill>
        <p:spPr>
          <a:xfrm>
            <a:off x="5229225" y="1669262"/>
            <a:ext cx="2336800" cy="850900"/>
          </a:xfrm>
          <a:prstGeom prst="rect">
            <a:avLst/>
          </a:prstGeom>
        </p:spPr>
      </p:pic>
      <p:sp>
        <p:nvSpPr>
          <p:cNvPr id="18" name="Freeform 17">
            <a:extLst>
              <a:ext uri="{FF2B5EF4-FFF2-40B4-BE49-F238E27FC236}">
                <a16:creationId xmlns:a16="http://schemas.microsoft.com/office/drawing/2014/main" id="{2A59869B-D925-CCDA-8F2D-52C939A09B98}"/>
              </a:ext>
            </a:extLst>
          </p:cNvPr>
          <p:cNvSpPr/>
          <p:nvPr/>
        </p:nvSpPr>
        <p:spPr>
          <a:xfrm>
            <a:off x="3454400" y="2164562"/>
            <a:ext cx="2997200"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9" name="TextBox 18">
            <a:extLst>
              <a:ext uri="{FF2B5EF4-FFF2-40B4-BE49-F238E27FC236}">
                <a16:creationId xmlns:a16="http://schemas.microsoft.com/office/drawing/2014/main" id="{9B9AE530-78A0-227A-A213-F48F75BF6517}"/>
              </a:ext>
            </a:extLst>
          </p:cNvPr>
          <p:cNvSpPr txBox="1"/>
          <p:nvPr/>
        </p:nvSpPr>
        <p:spPr>
          <a:xfrm>
            <a:off x="3918747" y="1220776"/>
            <a:ext cx="113267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(Repulsive)</a:t>
            </a:r>
          </a:p>
        </p:txBody>
      </p:sp>
      <p:sp>
        <p:nvSpPr>
          <p:cNvPr id="20" name="Oval 19">
            <a:extLst>
              <a:ext uri="{FF2B5EF4-FFF2-40B4-BE49-F238E27FC236}">
                <a16:creationId xmlns:a16="http://schemas.microsoft.com/office/drawing/2014/main" id="{C584D3A5-3E1A-399A-E5B5-557E4D2A7D5E}"/>
              </a:ext>
            </a:extLst>
          </p:cNvPr>
          <p:cNvSpPr/>
          <p:nvPr/>
        </p:nvSpPr>
        <p:spPr>
          <a:xfrm>
            <a:off x="4857750" y="1597844"/>
            <a:ext cx="2997200" cy="975119"/>
          </a:xfrm>
          <a:prstGeom prst="ellipse">
            <a:avLst/>
          </a:prstGeom>
          <a:solidFill>
            <a:srgbClr val="00B0F0">
              <a:alpha val="32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a:extLst>
              <a:ext uri="{FF2B5EF4-FFF2-40B4-BE49-F238E27FC236}">
                <a16:creationId xmlns:a16="http://schemas.microsoft.com/office/drawing/2014/main" id="{23817F69-579F-24DF-300C-514849798F4F}"/>
              </a:ext>
            </a:extLst>
          </p:cNvPr>
          <p:cNvPicPr>
            <a:picLocks noChangeAspect="1"/>
          </p:cNvPicPr>
          <p:nvPr/>
        </p:nvPicPr>
        <p:blipFill rotWithShape="1">
          <a:blip r:embed="rId5"/>
          <a:srcRect r="60644"/>
          <a:stretch/>
        </p:blipFill>
        <p:spPr>
          <a:xfrm>
            <a:off x="1922944" y="4272089"/>
            <a:ext cx="6931717" cy="2585911"/>
          </a:xfrm>
          <a:prstGeom prst="rect">
            <a:avLst/>
          </a:prstGeom>
        </p:spPr>
      </p:pic>
      <p:pic>
        <p:nvPicPr>
          <p:cNvPr id="24" name="Picture 23">
            <a:extLst>
              <a:ext uri="{FF2B5EF4-FFF2-40B4-BE49-F238E27FC236}">
                <a16:creationId xmlns:a16="http://schemas.microsoft.com/office/drawing/2014/main" id="{102052D5-0E6C-6F53-1A29-3A569E31F4C2}"/>
              </a:ext>
            </a:extLst>
          </p:cNvPr>
          <p:cNvPicPr>
            <a:picLocks noChangeAspect="1"/>
          </p:cNvPicPr>
          <p:nvPr/>
        </p:nvPicPr>
        <p:blipFill>
          <a:blip r:embed="rId3"/>
          <a:stretch>
            <a:fillRect/>
          </a:stretch>
        </p:blipFill>
        <p:spPr>
          <a:xfrm>
            <a:off x="6332220" y="2674924"/>
            <a:ext cx="2467610" cy="850900"/>
          </a:xfrm>
          <a:prstGeom prst="rect">
            <a:avLst/>
          </a:prstGeom>
        </p:spPr>
      </p:pic>
      <p:sp>
        <p:nvSpPr>
          <p:cNvPr id="26" name="Freeform 25">
            <a:extLst>
              <a:ext uri="{FF2B5EF4-FFF2-40B4-BE49-F238E27FC236}">
                <a16:creationId xmlns:a16="http://schemas.microsoft.com/office/drawing/2014/main" id="{92B46B2F-9C33-FB84-B557-73717384A49D}"/>
              </a:ext>
            </a:extLst>
          </p:cNvPr>
          <p:cNvSpPr/>
          <p:nvPr/>
        </p:nvSpPr>
        <p:spPr>
          <a:xfrm>
            <a:off x="3918747" y="4979972"/>
            <a:ext cx="2748753"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15540225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 Diagonal Corner Rectangle 22">
            <a:extLst>
              <a:ext uri="{FF2B5EF4-FFF2-40B4-BE49-F238E27FC236}">
                <a16:creationId xmlns:a16="http://schemas.microsoft.com/office/drawing/2014/main" id="{40BBF3F0-6280-761D-529E-24B5DDFA059E}"/>
              </a:ext>
            </a:extLst>
          </p:cNvPr>
          <p:cNvSpPr/>
          <p:nvPr/>
        </p:nvSpPr>
        <p:spPr>
          <a:xfrm>
            <a:off x="7980123" y="3418681"/>
            <a:ext cx="3581409" cy="1925474"/>
          </a:xfrm>
          <a:prstGeom prst="round2DiagRect">
            <a:avLst>
              <a:gd name="adj1" fmla="val 29099"/>
              <a:gd name="adj2" fmla="val 0"/>
            </a:avLst>
          </a:prstGeom>
          <a:solidFill>
            <a:srgbClr val="AC0806">
              <a:alpha val="81998"/>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400" b="1" i="1" dirty="0">
                <a:solidFill>
                  <a:schemeClr val="bg1"/>
                </a:solidFill>
              </a:rPr>
              <a:t>Part 4. </a:t>
            </a:r>
            <a:r>
              <a:rPr lang="en-US" sz="1400" b="1" i="1" dirty="0" err="1">
                <a:solidFill>
                  <a:schemeClr val="bg1"/>
                </a:solidFill>
              </a:rPr>
              <a:t>dSPACE</a:t>
            </a:r>
            <a:r>
              <a:rPr lang="en-US" sz="1400" b="1" i="1" dirty="0">
                <a:solidFill>
                  <a:schemeClr val="bg1"/>
                </a:solidFill>
              </a:rPr>
              <a:t> real time validation</a:t>
            </a:r>
            <a:endParaRPr kumimoji="0" lang="en-US" sz="1400" b="1" i="1" u="none" strike="noStrike" cap="none" spc="0" normalizeH="0" baseline="0" dirty="0">
              <a:ln>
                <a:noFill/>
              </a:ln>
              <a:solidFill>
                <a:schemeClr val="bg1"/>
              </a:solidFill>
              <a:effectLst/>
              <a:uFillTx/>
              <a:latin typeface="+mn-lt"/>
              <a:ea typeface="+mn-ea"/>
              <a:cs typeface="+mn-cs"/>
              <a:sym typeface="Calibri"/>
            </a:endParaRP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8" name="Rounded Rectangle 17">
            <a:extLst>
              <a:ext uri="{FF2B5EF4-FFF2-40B4-BE49-F238E27FC236}">
                <a16:creationId xmlns:a16="http://schemas.microsoft.com/office/drawing/2014/main" id="{C9000A5E-8457-931D-B22C-93086D871ADF}"/>
              </a:ext>
            </a:extLst>
          </p:cNvPr>
          <p:cNvSpPr/>
          <p:nvPr/>
        </p:nvSpPr>
        <p:spPr>
          <a:xfrm>
            <a:off x="1020528" y="1131288"/>
            <a:ext cx="11019059" cy="1396122"/>
          </a:xfrm>
          <a:prstGeom prst="roundRect">
            <a:avLst/>
          </a:prstGeom>
          <a:solidFill>
            <a:srgbClr val="AC0806">
              <a:alpha val="83137"/>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600" b="1" i="1" u="none" strike="noStrike" cap="none" spc="0" normalizeH="0" baseline="0" dirty="0">
                <a:ln>
                  <a:noFill/>
                </a:ln>
                <a:solidFill>
                  <a:schemeClr val="bg1"/>
                </a:solidFill>
                <a:effectLst/>
                <a:uFillTx/>
                <a:latin typeface="+mn-lt"/>
                <a:ea typeface="+mn-ea"/>
                <a:cs typeface="+mn-cs"/>
                <a:sym typeface="Calibri"/>
              </a:rPr>
              <a:t>Part 1.  Developing a rule based with TTC safety metric for lane change (</a:t>
            </a:r>
            <a:r>
              <a:rPr kumimoji="0" lang="en-US" sz="1600" b="1" i="1" u="none" strike="noStrike" cap="none" spc="0" normalizeH="0" baseline="0" dirty="0" err="1">
                <a:ln>
                  <a:noFill/>
                </a:ln>
                <a:solidFill>
                  <a:schemeClr val="bg1"/>
                </a:solidFill>
                <a:effectLst/>
                <a:uFillTx/>
                <a:latin typeface="+mn-lt"/>
                <a:ea typeface="+mn-ea"/>
                <a:cs typeface="+mn-cs"/>
                <a:sym typeface="Calibri"/>
              </a:rPr>
              <a:t>AutoDrive</a:t>
            </a:r>
            <a:r>
              <a:rPr kumimoji="0" lang="en-US" sz="1600" b="1" i="1" u="none" strike="noStrike" cap="none" spc="0" normalizeH="0" baseline="0" dirty="0">
                <a:ln>
                  <a:noFill/>
                </a:ln>
                <a:solidFill>
                  <a:schemeClr val="bg1"/>
                </a:solidFill>
                <a:effectLst/>
                <a:uFillTx/>
                <a:latin typeface="+mn-lt"/>
                <a:ea typeface="+mn-ea"/>
                <a:cs typeface="+mn-cs"/>
                <a:sym typeface="Calibri"/>
              </a:rPr>
              <a:t> 2 MathWorks simulation)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Rounded Rectangle 3">
            <a:extLst>
              <a:ext uri="{FF2B5EF4-FFF2-40B4-BE49-F238E27FC236}">
                <a16:creationId xmlns:a16="http://schemas.microsoft.com/office/drawing/2014/main" id="{477ABA63-2A62-575E-84BC-2726F5FD004E}"/>
              </a:ext>
            </a:extLst>
          </p:cNvPr>
          <p:cNvSpPr/>
          <p:nvPr/>
        </p:nvSpPr>
        <p:spPr>
          <a:xfrm>
            <a:off x="4038600" y="1709351"/>
            <a:ext cx="3302000"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Highway Lane change decision making based on TTC</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DBB3AC96-DE0D-2750-FE00-73612369E0F1}"/>
              </a:ext>
            </a:extLst>
          </p:cNvPr>
          <p:cNvSpPr/>
          <p:nvPr/>
        </p:nvSpPr>
        <p:spPr>
          <a:xfrm>
            <a:off x="8391051" y="1810889"/>
            <a:ext cx="330200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Trajectory Tracking and Control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018E836D-6308-4104-D893-6F56358F232D}"/>
              </a:ext>
            </a:extLst>
          </p:cNvPr>
          <p:cNvSpPr/>
          <p:nvPr/>
        </p:nvSpPr>
        <p:spPr>
          <a:xfrm>
            <a:off x="1196059" y="1712860"/>
            <a:ext cx="1788442"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Environment and simulated sensor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97E0DF40-D681-3C39-9903-FAACF6A3E5F3}"/>
              </a:ext>
            </a:extLst>
          </p:cNvPr>
          <p:cNvCxnSpPr/>
          <p:nvPr/>
        </p:nvCxnSpPr>
        <p:spPr>
          <a:xfrm>
            <a:off x="3086100" y="1982579"/>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1FDE95A-3668-64B8-08B3-1681451B04B7}"/>
              </a:ext>
            </a:extLst>
          </p:cNvPr>
          <p:cNvCxnSpPr/>
          <p:nvPr/>
        </p:nvCxnSpPr>
        <p:spPr>
          <a:xfrm>
            <a:off x="7408626" y="1964120"/>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Round Diagonal Corner Rectangle 16">
            <a:extLst>
              <a:ext uri="{FF2B5EF4-FFF2-40B4-BE49-F238E27FC236}">
                <a16:creationId xmlns:a16="http://schemas.microsoft.com/office/drawing/2014/main" id="{3DBD9A85-18BA-3E76-CAE1-8608322ABBCE}"/>
              </a:ext>
            </a:extLst>
          </p:cNvPr>
          <p:cNvSpPr/>
          <p:nvPr/>
        </p:nvSpPr>
        <p:spPr>
          <a:xfrm>
            <a:off x="1017829" y="2842207"/>
            <a:ext cx="6388098" cy="1489533"/>
          </a:xfrm>
          <a:prstGeom prst="round2DiagRect">
            <a:avLst>
              <a:gd name="adj1" fmla="val 16667"/>
              <a:gd name="adj2" fmla="val 0"/>
            </a:avLst>
          </a:prstGeom>
          <a:solidFill>
            <a:srgbClr val="A20907">
              <a:alpha val="8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p:txBody>
      </p:sp>
      <p:sp>
        <p:nvSpPr>
          <p:cNvPr id="14" name="Rounded Rectangle 13">
            <a:extLst>
              <a:ext uri="{FF2B5EF4-FFF2-40B4-BE49-F238E27FC236}">
                <a16:creationId xmlns:a16="http://schemas.microsoft.com/office/drawing/2014/main" id="{4A4F560D-7550-51AC-2B9A-6B068D5C6360}"/>
              </a:ext>
            </a:extLst>
          </p:cNvPr>
          <p:cNvSpPr/>
          <p:nvPr/>
        </p:nvSpPr>
        <p:spPr>
          <a:xfrm>
            <a:off x="1495894" y="3450860"/>
            <a:ext cx="459740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Add  uncertain Road conditions (Friction Coefficient)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Add Vehicle mass uncertainty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Test different trajectories ( Bezier, sigmoid, cosine, polynomial)</a:t>
            </a:r>
          </a:p>
        </p:txBody>
      </p:sp>
      <p:sp>
        <p:nvSpPr>
          <p:cNvPr id="19" name="TextBox 18">
            <a:extLst>
              <a:ext uri="{FF2B5EF4-FFF2-40B4-BE49-F238E27FC236}">
                <a16:creationId xmlns:a16="http://schemas.microsoft.com/office/drawing/2014/main" id="{0E979CBE-4F99-2EB4-1DCE-83AE61E47B5E}"/>
              </a:ext>
            </a:extLst>
          </p:cNvPr>
          <p:cNvSpPr txBox="1"/>
          <p:nvPr/>
        </p:nvSpPr>
        <p:spPr>
          <a:xfrm>
            <a:off x="1155254" y="2884475"/>
            <a:ext cx="611323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1" u="none" strike="noStrike" cap="none" spc="0" normalizeH="0" baseline="0" dirty="0">
                <a:ln>
                  <a:noFill/>
                </a:ln>
                <a:solidFill>
                  <a:schemeClr val="bg1"/>
                </a:solidFill>
                <a:effectLst/>
                <a:uFillTx/>
                <a:latin typeface="+mn-lt"/>
                <a:ea typeface="+mn-ea"/>
                <a:cs typeface="+mn-cs"/>
                <a:sym typeface="Calibri"/>
              </a:rPr>
              <a:t>Part 2.   Performanc</a:t>
            </a:r>
            <a:r>
              <a:rPr lang="en-US" sz="1400" b="1" i="1" dirty="0">
                <a:solidFill>
                  <a:schemeClr val="bg1"/>
                </a:solidFill>
              </a:rPr>
              <a:t>e analysis on the existing lane change decision making and tracking</a:t>
            </a:r>
            <a:endParaRPr kumimoji="0" lang="en-US" sz="1400" b="1" i="1" u="none" strike="noStrike" cap="none" spc="0" normalizeH="0" baseline="0" dirty="0">
              <a:ln>
                <a:noFill/>
              </a:ln>
              <a:solidFill>
                <a:schemeClr val="bg1"/>
              </a:solidFill>
              <a:effectLst/>
              <a:uFillTx/>
              <a:latin typeface="+mn-lt"/>
              <a:ea typeface="+mn-ea"/>
              <a:cs typeface="+mn-cs"/>
              <a:sym typeface="Calibri"/>
            </a:endParaRPr>
          </a:p>
        </p:txBody>
      </p:sp>
      <p:sp>
        <p:nvSpPr>
          <p:cNvPr id="20" name="Round Diagonal Corner Rectangle 19">
            <a:extLst>
              <a:ext uri="{FF2B5EF4-FFF2-40B4-BE49-F238E27FC236}">
                <a16:creationId xmlns:a16="http://schemas.microsoft.com/office/drawing/2014/main" id="{F6379818-64D3-E0D6-62C6-CA7EB64443CE}"/>
              </a:ext>
            </a:extLst>
          </p:cNvPr>
          <p:cNvSpPr/>
          <p:nvPr/>
        </p:nvSpPr>
        <p:spPr>
          <a:xfrm>
            <a:off x="1017829" y="4671977"/>
            <a:ext cx="6388098" cy="1925474"/>
          </a:xfrm>
          <a:prstGeom prst="round2DiagRect">
            <a:avLst>
              <a:gd name="adj1" fmla="val 29099"/>
              <a:gd name="adj2" fmla="val 0"/>
            </a:avLst>
          </a:prstGeom>
          <a:solidFill>
            <a:srgbClr val="AC0806">
              <a:alpha val="84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400" b="1" i="1" u="none" strike="noStrike" cap="none" spc="0" normalizeH="0" baseline="0" dirty="0">
                <a:ln>
                  <a:noFill/>
                </a:ln>
                <a:solidFill>
                  <a:schemeClr val="bg1"/>
                </a:solidFill>
                <a:effectLst/>
                <a:uFillTx/>
                <a:latin typeface="+mn-lt"/>
                <a:ea typeface="+mn-ea"/>
                <a:cs typeface="+mn-cs"/>
                <a:sym typeface="Calibri"/>
              </a:rPr>
              <a:t>Part 3. Develop artificial potential field  lane change decision making and control</a:t>
            </a: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21" name="Rounded Rectangle 20">
            <a:extLst>
              <a:ext uri="{FF2B5EF4-FFF2-40B4-BE49-F238E27FC236}">
                <a16:creationId xmlns:a16="http://schemas.microsoft.com/office/drawing/2014/main" id="{9246FB65-8CA8-AF59-E0A5-3B30CDD4C0C5}"/>
              </a:ext>
            </a:extLst>
          </p:cNvPr>
          <p:cNvSpPr/>
          <p:nvPr/>
        </p:nvSpPr>
        <p:spPr>
          <a:xfrm>
            <a:off x="1622900" y="5190688"/>
            <a:ext cx="4470395" cy="13280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buFont typeface="Wingdings" pitchFamily="2" charset="2"/>
              <a:buChar char="Ø"/>
            </a:pPr>
            <a:r>
              <a:rPr lang="en-US" sz="1200" dirty="0" err="1"/>
              <a:t>U_target</a:t>
            </a:r>
            <a:r>
              <a:rPr lang="en-US" sz="1200" dirty="0"/>
              <a:t> </a:t>
            </a:r>
          </a:p>
          <a:p>
            <a:pPr marL="171450" indent="-171450">
              <a:buFont typeface="Wingdings" pitchFamily="2" charset="2"/>
              <a:buChar char="Ø"/>
            </a:pPr>
            <a:r>
              <a:rPr lang="en-US" sz="1200" dirty="0" err="1"/>
              <a:t>U_road_edge</a:t>
            </a:r>
            <a:endParaRPr lang="en-US" sz="1200" dirty="0"/>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171450" indent="-171450">
              <a:buFont typeface="Wingdings" pitchFamily="2" charset="2"/>
              <a:buChar char="Ø"/>
            </a:pPr>
            <a:r>
              <a:rPr lang="en-US" sz="1200" dirty="0" err="1"/>
              <a:t>U_ego_actor</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U_road</a:t>
            </a:r>
            <a:r>
              <a:rPr lang="en-US" sz="1200" dirty="0" err="1"/>
              <a:t>_friction</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U_trajectory</a:t>
            </a:r>
            <a:r>
              <a:rPr kumimoji="0" lang="en-US" sz="1200" b="0" i="0" u="none" strike="noStrike" cap="none" spc="0" normalizeH="0" baseline="0" dirty="0">
                <a:ln>
                  <a:noFill/>
                </a:ln>
                <a:solidFill>
                  <a:srgbClr val="000000"/>
                </a:solidFill>
                <a:effectLst/>
                <a:uFillTx/>
                <a:latin typeface="+mn-lt"/>
                <a:ea typeface="+mn-ea"/>
                <a:cs typeface="+mn-cs"/>
                <a:sym typeface="Calibri"/>
              </a:rPr>
              <a:t> </a:t>
            </a:r>
            <a:r>
              <a:rPr lang="en-US" sz="1200" dirty="0"/>
              <a:t>(Adding trajectory constraint into APF)</a:t>
            </a:r>
          </a:p>
        </p:txBody>
      </p:sp>
      <p:pic>
        <p:nvPicPr>
          <p:cNvPr id="22" name="Picture 10" descr="SCALEXIO - P.G. Intergroup">
            <a:extLst>
              <a:ext uri="{FF2B5EF4-FFF2-40B4-BE49-F238E27FC236}">
                <a16:creationId xmlns:a16="http://schemas.microsoft.com/office/drawing/2014/main" id="{9F075012-9635-2B3F-0317-36A57D8210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447" y="4048053"/>
            <a:ext cx="2190759" cy="12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3488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Props1.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40AEF2-C38B-4BDD-ADE4-02196A952CDB}">
  <ds:schemaRefs>
    <ds:schemaRef ds:uri="http://schemas.microsoft.com/sharepoint/v3/contenttype/forms"/>
  </ds:schemaRefs>
</ds:datastoreItem>
</file>

<file path=customXml/itemProps3.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docProps/app.xml><?xml version="1.0" encoding="utf-8"?>
<Properties xmlns="http://schemas.openxmlformats.org/officeDocument/2006/extended-properties" xmlns:vt="http://schemas.openxmlformats.org/officeDocument/2006/docPropsVTypes">
  <TotalTime>11058</TotalTime>
  <Words>3577</Words>
  <Application>Microsoft Macintosh PowerPoint</Application>
  <PresentationFormat>Widescreen</PresentationFormat>
  <Paragraphs>342</Paragraphs>
  <Slides>41</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41</vt:i4>
      </vt:variant>
    </vt:vector>
  </HeadingPairs>
  <TitlesOfParts>
    <vt:vector size="60" baseType="lpstr">
      <vt:lpstr>AdvPS8E82</vt:lpstr>
      <vt:lpstr>AdvTimes</vt:lpstr>
      <vt:lpstr>Arial</vt:lpstr>
      <vt:lpstr>Calibri</vt:lpstr>
      <vt:lpstr>Calibri Light</vt:lpstr>
      <vt:lpstr>Cambria Math</vt:lpstr>
      <vt:lpstr>ElsevierGulliver</vt:lpstr>
      <vt:lpstr>NimbusRomNo9L</vt:lpstr>
      <vt:lpstr>Open Sans</vt:lpstr>
      <vt:lpstr>Söhne</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82</cp:revision>
  <dcterms:modified xsi:type="dcterms:W3CDTF">2023-02-15T06:04:01Z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